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7" r:id="rId5"/>
    <p:sldId id="262" r:id="rId6"/>
    <p:sldId id="266" r:id="rId7"/>
    <p:sldId id="264" r:id="rId8"/>
    <p:sldId id="260"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128" y="-4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2F090-4640-4057-BDE8-BECE36E6123D}" type="datetimeFigureOut">
              <a:rPr lang="en-GB" smtClean="0"/>
              <a:t>14/01/22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14BF-99DB-4A47-B264-536E2259447C}" type="slidenum">
              <a:rPr lang="en-GB" smtClean="0"/>
              <a:t>‹#›</a:t>
            </a:fld>
            <a:endParaRPr lang="en-GB"/>
          </a:p>
        </p:txBody>
      </p:sp>
    </p:spTree>
    <p:extLst>
      <p:ext uri="{BB962C8B-B14F-4D97-AF65-F5344CB8AC3E}">
        <p14:creationId xmlns:p14="http://schemas.microsoft.com/office/powerpoint/2010/main" val="63540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1CA45-3DF1-492D-A8BC-06F1E17495B9}" type="slidenum">
              <a:rPr lang="en-US"/>
              <a:t>1</a:t>
            </a:fld>
            <a:endParaRPr lang="en-US"/>
          </a:p>
        </p:txBody>
      </p:sp>
    </p:spTree>
    <p:extLst>
      <p:ext uri="{BB962C8B-B14F-4D97-AF65-F5344CB8AC3E}">
        <p14:creationId xmlns:p14="http://schemas.microsoft.com/office/powerpoint/2010/main" val="225396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CD85A-5260-4B1D-8BDA-F79068BE19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8525F9E4-4049-4003-B09A-2A469429B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08ADDC8-2A3F-4DD1-A97F-F3B48E096C4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a16="http://schemas.microsoft.com/office/drawing/2014/main" xmlns="" id="{59E6729A-E741-4922-83F3-E70A3413D5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4D0DB89-8760-418C-B360-5C9B27B4DFEC}"/>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173557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A6AD5D-B511-48AF-BB6A-21297C4996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B613C5A-D621-496D-A9F7-642FDE3B14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F1D0E66-3965-4906-B239-3BCF2FF89329}"/>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a16="http://schemas.microsoft.com/office/drawing/2014/main" xmlns="" id="{BF6981EC-57A7-4BF6-8D6D-1E4FDF3443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BD5B6E6-9E3D-486C-99D9-E99C8DD5EAD8}"/>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112615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5BF270-447A-46FA-B96B-BA69AF2871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C5680E2-002D-4B8B-8417-6BBBAB070B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819763F-FF19-4062-99F9-31D29A582ECB}"/>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a16="http://schemas.microsoft.com/office/drawing/2014/main" xmlns="" id="{53117180-C754-4950-8539-9C1D119DF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B8614E6-7731-4840-8FEC-F19803E089E8}"/>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123260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B4F77-5379-41BA-AF00-40D6C82F24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B0688AC-32E9-4B5D-AEB5-22BF369658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FA4FE84-D3A2-41AD-95A1-B2737131BD9B}"/>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a16="http://schemas.microsoft.com/office/drawing/2014/main" xmlns="" id="{344E5F26-50D4-4D39-8A92-4B3AE01577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1FEEBA2-CD37-40EE-ABF7-6E6AFBDED4D6}"/>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49433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4E09F2-BF00-42E2-804C-A3F560A5F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1EC1938-2251-48D2-8E6C-38CE83ECE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6CA5E-F0C7-445B-8975-958796DBD67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a16="http://schemas.microsoft.com/office/drawing/2014/main" xmlns="" id="{29686467-8A06-4DE6-A479-BB134A900D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76FBA7B-D5E9-47B7-ACA0-931857A8AD39}"/>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226337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518B23-C658-4077-B8A0-DF351163B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4186803-C436-4123-8B5D-487AAC0A95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B48D56A-9A3A-4429-B8C8-31B3AE18FD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807806D9-3159-4677-B572-81625C9E81D1}"/>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6" name="Footer Placeholder 5">
            <a:extLst>
              <a:ext uri="{FF2B5EF4-FFF2-40B4-BE49-F238E27FC236}">
                <a16:creationId xmlns:a16="http://schemas.microsoft.com/office/drawing/2014/main" xmlns="" id="{003197BA-F202-4700-9DD8-F98A9D5D7B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79123012-6AB5-4479-A84F-E21389E53DA9}"/>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23797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21A3E-9F0A-405A-A10E-9CF5410936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2CF5905-38E3-49F3-B6C0-1BD168C97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077AA1-B93B-4035-8949-A9467FCDA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33F660B9-495A-44BC-8EF9-C1D975297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CCF9B80-A145-43B3-8AAC-F4DD3F3DC4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420A2E9B-102A-4F43-8900-414463148CD5}"/>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8" name="Footer Placeholder 7">
            <a:extLst>
              <a:ext uri="{FF2B5EF4-FFF2-40B4-BE49-F238E27FC236}">
                <a16:creationId xmlns:a16="http://schemas.microsoft.com/office/drawing/2014/main" xmlns="" id="{EC9D3984-6A26-4C4A-ABFD-B3DA98B5C5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B2E723EE-0869-4E7D-A62C-B4B984E749CE}"/>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04960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81DC3-EE41-4828-ADE6-4E677C3AFF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C89C7EED-3DDA-48A1-B24C-6E9821B18C22}"/>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4" name="Footer Placeholder 3">
            <a:extLst>
              <a:ext uri="{FF2B5EF4-FFF2-40B4-BE49-F238E27FC236}">
                <a16:creationId xmlns:a16="http://schemas.microsoft.com/office/drawing/2014/main" xmlns="" id="{53BB55E7-0FBE-4C24-AB9E-80F5D23352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AFB7C45C-DA3D-4CC6-AB8C-4C6DE913B7E4}"/>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35509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8FBF32-5850-4AD8-8478-1FAE5DF41179}"/>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3" name="Footer Placeholder 2">
            <a:extLst>
              <a:ext uri="{FF2B5EF4-FFF2-40B4-BE49-F238E27FC236}">
                <a16:creationId xmlns:a16="http://schemas.microsoft.com/office/drawing/2014/main" xmlns="" id="{0A844E7E-4B42-4A9C-8846-AE06B96F48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130B651F-3B67-4626-8B82-C603231206AB}"/>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279836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103B63-D810-4753-ACD1-207D2099C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CCC83D8-0C4C-40B2-BB6D-FDF272297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24979AB0-8827-4932-9A7E-C05E53251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E57F3D-3086-4ED1-B0E7-B0598966A37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6" name="Footer Placeholder 5">
            <a:extLst>
              <a:ext uri="{FF2B5EF4-FFF2-40B4-BE49-F238E27FC236}">
                <a16:creationId xmlns:a16="http://schemas.microsoft.com/office/drawing/2014/main" xmlns="" id="{86AC7BAC-9FA5-4D62-91CD-217FF0FD93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FB1AC15-8BC5-41FB-BCC1-783F08482E51}"/>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254647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088700-DF37-4A69-86A5-F609459B7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6C8D98F-5FAB-44E6-9A3F-5092CD07C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F0E251E-EA42-4526-9F0C-3E82A7EBC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A8A6CA-5D3F-4AB4-99B0-F20BE0F7398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6" name="Footer Placeholder 5">
            <a:extLst>
              <a:ext uri="{FF2B5EF4-FFF2-40B4-BE49-F238E27FC236}">
                <a16:creationId xmlns:a16="http://schemas.microsoft.com/office/drawing/2014/main" xmlns="" id="{25628804-5B4D-49FF-A1F4-FB051EAF0A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63BFD6B-7ACC-40AA-84FA-0717A201917E}"/>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468631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806CCBD-881D-48C1-BEB7-97E4506F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9043CCB-90D0-4678-BF29-9B7B5DF77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C023544-CCF7-4C43-B9BC-DB3821A75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2B0D7-A008-4CAF-A35B-30F0F5C20427}" type="datetimeFigureOut">
              <a:rPr lang="en-GB" smtClean="0"/>
              <a:t>14/01/22</a:t>
            </a:fld>
            <a:endParaRPr lang="en-GB"/>
          </a:p>
        </p:txBody>
      </p:sp>
      <p:sp>
        <p:nvSpPr>
          <p:cNvPr id="5" name="Footer Placeholder 4">
            <a:extLst>
              <a:ext uri="{FF2B5EF4-FFF2-40B4-BE49-F238E27FC236}">
                <a16:creationId xmlns:a16="http://schemas.microsoft.com/office/drawing/2014/main" xmlns="" id="{FD9D859C-7571-4A53-B077-6B36A3CBD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48DC6448-CC65-4FA3-939E-A9D7C9CF0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C06E1-A548-4843-B0AB-4173973A6250}" type="slidenum">
              <a:rPr lang="en-GB" smtClean="0"/>
              <a:t>‹#›</a:t>
            </a:fld>
            <a:endParaRPr lang="en-GB"/>
          </a:p>
        </p:txBody>
      </p:sp>
    </p:spTree>
    <p:extLst>
      <p:ext uri="{BB962C8B-B14F-4D97-AF65-F5344CB8AC3E}">
        <p14:creationId xmlns:p14="http://schemas.microsoft.com/office/powerpoint/2010/main" val="1776534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 the source image">
            <a:extLst>
              <a:ext uri="{FF2B5EF4-FFF2-40B4-BE49-F238E27FC236}">
                <a16:creationId xmlns:a16="http://schemas.microsoft.com/office/drawing/2014/main" xmlns="" id="{B631F973-6720-475D-A634-AE36D11B7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08954" y="596"/>
            <a:ext cx="12083045" cy="4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Rectangle 7"/>
          <p:cNvSpPr>
            <a:spLocks noChangeArrowheads="1"/>
          </p:cNvSpPr>
          <p:nvPr/>
        </p:nvSpPr>
        <p:spPr bwMode="auto">
          <a:xfrm flipV="1">
            <a:off x="108954" y="95338"/>
            <a:ext cx="120830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ounded Rectangle 11"/>
          <p:cNvSpPr/>
          <p:nvPr/>
        </p:nvSpPr>
        <p:spPr>
          <a:xfrm>
            <a:off x="724403" y="1356145"/>
            <a:ext cx="6373514" cy="4145709"/>
          </a:xfrm>
          <a:prstGeom prst="roundRect">
            <a:avLst/>
          </a:prstGeom>
          <a:solidFill>
            <a:srgbClr val="86003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0"/>
              </a:spcAft>
            </a:pPr>
            <a:r>
              <a:rPr lang="en-GB" sz="8800" dirty="0">
                <a:solidFill>
                  <a:srgbClr val="FFFF00"/>
                </a:solidFill>
              </a:rPr>
              <a:t>Art</a:t>
            </a:r>
            <a:r>
              <a:rPr lang="en-GB" sz="8800" dirty="0">
                <a:solidFill>
                  <a:srgbClr val="FFFF00"/>
                </a:solidFill>
                <a:effectLst/>
                <a:ea typeface="Times New Roman" panose="02020603050405020304" pitchFamily="18" charset="0"/>
              </a:rPr>
              <a:t> Department</a:t>
            </a:r>
            <a:endParaRPr lang="en-GB" sz="8800" dirty="0">
              <a:effectLst/>
              <a:ea typeface="Times New Roman" panose="02020603050405020304" pitchFamily="18" charset="0"/>
            </a:endParaRPr>
          </a:p>
        </p:txBody>
      </p:sp>
      <p:sp>
        <p:nvSpPr>
          <p:cNvPr id="9" name="AutoShape 2" descr="Image result for finding nemo"/>
          <p:cNvSpPr>
            <a:spLocks noChangeAspect="1" noChangeArrowheads="1"/>
          </p:cNvSpPr>
          <p:nvPr/>
        </p:nvSpPr>
        <p:spPr bwMode="auto">
          <a:xfrm>
            <a:off x="63500" y="-982663"/>
            <a:ext cx="2476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See the source image">
            <a:extLst>
              <a:ext uri="{FF2B5EF4-FFF2-40B4-BE49-F238E27FC236}">
                <a16:creationId xmlns:a16="http://schemas.microsoft.com/office/drawing/2014/main" xmlns="" id="{50CD3658-3809-4ABC-89BB-B4F448D8C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513" y="1742687"/>
            <a:ext cx="2716605" cy="2716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xmlns="" id="{650BB31A-3CA5-4E5F-B0DF-12A4E2CF4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8524" y="5769201"/>
            <a:ext cx="3654581" cy="993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72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e the source image">
            <a:extLst>
              <a:ext uri="{FF2B5EF4-FFF2-40B4-BE49-F238E27FC236}">
                <a16:creationId xmlns:a16="http://schemas.microsoft.com/office/drawing/2014/main" xmlns="" id="{414C2A55-6677-401B-A97C-9FBC88B27EB5}"/>
              </a:ext>
            </a:extLst>
          </p:cNvPr>
          <p:cNvPicPr>
            <a:picLocks noChangeAspect="1" noChangeArrowheads="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95AF1F3F-C45F-4BED-9E8C-30EDE35FDC82}"/>
              </a:ext>
            </a:extLst>
          </p:cNvPr>
          <p:cNvSpPr txBox="1"/>
          <p:nvPr/>
        </p:nvSpPr>
        <p:spPr>
          <a:xfrm>
            <a:off x="3697484" y="341736"/>
            <a:ext cx="4797032" cy="3785652"/>
          </a:xfrm>
          <a:prstGeom prst="rect">
            <a:avLst/>
          </a:prstGeom>
          <a:noFill/>
        </p:spPr>
        <p:txBody>
          <a:bodyPr wrap="square" lIns="91440" tIns="45720" rIns="91440" bIns="45720" rtlCol="0" anchor="t">
            <a:spAutoFit/>
          </a:bodyPr>
          <a:lstStyle/>
          <a:p>
            <a:pPr algn="ctr"/>
            <a:r>
              <a:rPr lang="en-US" sz="2000" b="1" u="sng" dirty="0">
                <a:solidFill>
                  <a:schemeClr val="accent1">
                    <a:lumMod val="50000"/>
                  </a:schemeClr>
                </a:solidFill>
              </a:rPr>
              <a:t>Why Art?</a:t>
            </a:r>
          </a:p>
          <a:p>
            <a:pPr algn="ctr"/>
            <a:endParaRPr lang="en-GB" sz="2000" dirty="0">
              <a:solidFill>
                <a:schemeClr val="accent1">
                  <a:lumMod val="50000"/>
                </a:schemeClr>
              </a:solidFill>
            </a:endParaRPr>
          </a:p>
          <a:p>
            <a:pPr algn="ctr"/>
            <a:r>
              <a:rPr lang="en-GB" sz="2000" dirty="0">
                <a:solidFill>
                  <a:schemeClr val="accent1">
                    <a:lumMod val="50000"/>
                  </a:schemeClr>
                </a:solidFill>
              </a:rPr>
              <a:t>At Olive Academy Thurrock the Art curriculum is designed to inspire our students to grow their arts and leadership talents. We aim to support and encourage students of all levels and abilities and from all backgrounds and cultures to engage and participate in the arts. </a:t>
            </a:r>
          </a:p>
          <a:p>
            <a:pPr algn="ctr"/>
            <a:endParaRPr lang="en-GB" sz="2000" dirty="0">
              <a:solidFill>
                <a:schemeClr val="accent1">
                  <a:lumMod val="50000"/>
                </a:schemeClr>
              </a:solidFill>
            </a:endParaRPr>
          </a:p>
          <a:p>
            <a:pPr algn="ctr"/>
            <a:r>
              <a:rPr lang="en-GB" sz="2000" dirty="0">
                <a:solidFill>
                  <a:schemeClr val="accent1">
                    <a:lumMod val="50000"/>
                  </a:schemeClr>
                </a:solidFill>
              </a:rPr>
              <a:t>We offer our students access to two qualifications: </a:t>
            </a:r>
            <a:endParaRPr lang="en-US" sz="2000" dirty="0">
              <a:solidFill>
                <a:schemeClr val="accent1">
                  <a:lumMod val="50000"/>
                </a:schemeClr>
              </a:solidFill>
              <a:cs typeface="Calibri"/>
            </a:endParaRPr>
          </a:p>
        </p:txBody>
      </p:sp>
      <p:pic>
        <p:nvPicPr>
          <p:cNvPr id="11" name="Picture 4" descr="olive logo (2).png">
            <a:extLst>
              <a:ext uri="{FF2B5EF4-FFF2-40B4-BE49-F238E27FC236}">
                <a16:creationId xmlns:a16="http://schemas.microsoft.com/office/drawing/2014/main" xmlns="" id="{733F547C-BB1C-47E6-BDDA-A092B9EF21C7}"/>
              </a:ext>
            </a:extLst>
          </p:cNvPr>
          <p:cNvPicPr>
            <a:picLocks noChangeAspect="1"/>
          </p:cNvPicPr>
          <p:nvPr/>
        </p:nvPicPr>
        <p:blipFill>
          <a:blip r:embed="rId3"/>
          <a:stretch>
            <a:fillRect/>
          </a:stretch>
        </p:blipFill>
        <p:spPr>
          <a:xfrm>
            <a:off x="10516121" y="5762917"/>
            <a:ext cx="1332498" cy="919611"/>
          </a:xfrm>
          <a:prstGeom prst="rect">
            <a:avLst/>
          </a:prstGeom>
        </p:spPr>
      </p:pic>
      <p:pic>
        <p:nvPicPr>
          <p:cNvPr id="7" name="Picture 6">
            <a:extLst>
              <a:ext uri="{FF2B5EF4-FFF2-40B4-BE49-F238E27FC236}">
                <a16:creationId xmlns:a16="http://schemas.microsoft.com/office/drawing/2014/main" xmlns="" id="{1E7021CE-D6FF-42B9-8D27-C08EA360FE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3428" y="226608"/>
            <a:ext cx="2945559" cy="2054866"/>
          </a:xfrm>
          <a:prstGeom prst="rect">
            <a:avLst/>
          </a:prstGeom>
          <a:noFill/>
        </p:spPr>
      </p:pic>
      <p:pic>
        <p:nvPicPr>
          <p:cNvPr id="8" name="Picture 7">
            <a:extLst>
              <a:ext uri="{FF2B5EF4-FFF2-40B4-BE49-F238E27FC236}">
                <a16:creationId xmlns:a16="http://schemas.microsoft.com/office/drawing/2014/main" xmlns="" id="{6CE73031-0EB5-4A67-81AD-530C5A50B21C}"/>
              </a:ext>
            </a:extLst>
          </p:cNvPr>
          <p:cNvPicPr/>
          <p:nvPr/>
        </p:nvPicPr>
        <p:blipFill>
          <a:blip r:embed="rId5"/>
          <a:srcRect/>
          <a:stretch>
            <a:fillRect/>
          </a:stretch>
        </p:blipFill>
        <p:spPr>
          <a:xfrm>
            <a:off x="194408" y="392999"/>
            <a:ext cx="3104163" cy="2387255"/>
          </a:xfrm>
          <a:prstGeom prst="rect">
            <a:avLst/>
          </a:prstGeom>
          <a:noFill/>
          <a:ln>
            <a:noFill/>
            <a:prstDash/>
          </a:ln>
        </p:spPr>
      </p:pic>
      <p:pic>
        <p:nvPicPr>
          <p:cNvPr id="13" name="Picture 12" descr="Shape, circle&#10;&#10;Description automatically generated">
            <a:extLst>
              <a:ext uri="{FF2B5EF4-FFF2-40B4-BE49-F238E27FC236}">
                <a16:creationId xmlns:a16="http://schemas.microsoft.com/office/drawing/2014/main" xmlns="" id="{7E0B4A9A-A025-46DC-87B0-17C135AF5F16}"/>
              </a:ext>
            </a:extLst>
          </p:cNvPr>
          <p:cNvPicPr>
            <a:picLocks noChangeAspect="1"/>
          </p:cNvPicPr>
          <p:nvPr/>
        </p:nvPicPr>
        <p:blipFill rotWithShape="1">
          <a:blip r:embed="rId6">
            <a:extLst>
              <a:ext uri="{28A0092B-C50C-407E-A947-70E740481C1C}">
                <a14:useLocalDpi xmlns:a14="http://schemas.microsoft.com/office/drawing/2010/main" val="0"/>
              </a:ext>
            </a:extLst>
          </a:blip>
          <a:srcRect l="22952" t="8116" r="29259" b="21275"/>
          <a:stretch/>
        </p:blipFill>
        <p:spPr>
          <a:xfrm>
            <a:off x="227271" y="3682050"/>
            <a:ext cx="2897210" cy="2080867"/>
          </a:xfrm>
          <a:prstGeom prst="rect">
            <a:avLst/>
          </a:prstGeom>
        </p:spPr>
      </p:pic>
      <p:sp>
        <p:nvSpPr>
          <p:cNvPr id="2" name="Rectangle: Rounded Corners 1">
            <a:extLst>
              <a:ext uri="{FF2B5EF4-FFF2-40B4-BE49-F238E27FC236}">
                <a16:creationId xmlns:a16="http://schemas.microsoft.com/office/drawing/2014/main" xmlns="" id="{DF51906A-2B6C-4B7D-9F35-D114041735F8}"/>
              </a:ext>
            </a:extLst>
          </p:cNvPr>
          <p:cNvSpPr/>
          <p:nvPr/>
        </p:nvSpPr>
        <p:spPr>
          <a:xfrm>
            <a:off x="4370267" y="4626527"/>
            <a:ext cx="3451461" cy="54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Pathway 1: Art GCSE qualification. </a:t>
            </a:r>
          </a:p>
        </p:txBody>
      </p:sp>
      <p:sp>
        <p:nvSpPr>
          <p:cNvPr id="3" name="Rectangle: Rounded Corners 2">
            <a:extLst>
              <a:ext uri="{FF2B5EF4-FFF2-40B4-BE49-F238E27FC236}">
                <a16:creationId xmlns:a16="http://schemas.microsoft.com/office/drawing/2014/main" xmlns="" id="{B0BA0FEC-6C8F-45E0-9498-0B595AB2E1B0}"/>
              </a:ext>
            </a:extLst>
          </p:cNvPr>
          <p:cNvSpPr/>
          <p:nvPr/>
        </p:nvSpPr>
        <p:spPr>
          <a:xfrm>
            <a:off x="2721096" y="5861073"/>
            <a:ext cx="6749805" cy="456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Pathway 2: Arts Award certificates (Discover, Explore or Bronze levels).  </a:t>
            </a:r>
          </a:p>
        </p:txBody>
      </p:sp>
    </p:spTree>
    <p:extLst>
      <p:ext uri="{BB962C8B-B14F-4D97-AF65-F5344CB8AC3E}">
        <p14:creationId xmlns:p14="http://schemas.microsoft.com/office/powerpoint/2010/main" val="377226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40595C-40AF-4501-83FD-FA32FE5AE5D2}"/>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800"/>
              </a:spcAft>
            </a:pPr>
            <a:r>
              <a:rPr lang="en-US" sz="5400" b="1" dirty="0">
                <a:latin typeface="+mj-lt"/>
                <a:ea typeface="+mj-ea"/>
                <a:cs typeface="+mj-cs"/>
              </a:rPr>
              <a:t>Art with KS3</a:t>
            </a:r>
          </a:p>
          <a:p>
            <a:pPr>
              <a:lnSpc>
                <a:spcPct val="90000"/>
              </a:lnSpc>
              <a:spcBef>
                <a:spcPct val="0"/>
              </a:spcBef>
              <a:spcAft>
                <a:spcPts val="800"/>
              </a:spcAft>
            </a:pPr>
            <a:endParaRPr lang="en-US" sz="5400" b="1" dirty="0">
              <a:latin typeface="+mj-lt"/>
              <a:ea typeface="+mj-ea"/>
              <a:cs typeface="+mj-cs"/>
            </a:endParaRPr>
          </a:p>
        </p:txBody>
      </p:sp>
      <p:sp>
        <p:nvSpPr>
          <p:cNvPr id="24" name="Freeform: Shape 23">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picture containing text, covered&#10;&#10;Description automatically generated">
            <a:extLst>
              <a:ext uri="{FF2B5EF4-FFF2-40B4-BE49-F238E27FC236}">
                <a16:creationId xmlns:a16="http://schemas.microsoft.com/office/drawing/2014/main" xmlns="" id="{BDF59282-51FE-4801-9D19-E4229AD2312F}"/>
              </a:ext>
            </a:extLst>
          </p:cNvPr>
          <p:cNvPicPr>
            <a:picLocks noChangeAspect="1"/>
          </p:cNvPicPr>
          <p:nvPr/>
        </p:nvPicPr>
        <p:blipFill rotWithShape="1">
          <a:blip r:embed="rId2"/>
          <a:srcRect t="16347" r="-1" b="1291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2" name="Picture 4" descr="olive logo (2).png">
            <a:extLst>
              <a:ext uri="{FF2B5EF4-FFF2-40B4-BE49-F238E27FC236}">
                <a16:creationId xmlns:a16="http://schemas.microsoft.com/office/drawing/2014/main" xmlns="" id="{97132611-B30D-455D-BCB2-8304076C7677}"/>
              </a:ext>
            </a:extLst>
          </p:cNvPr>
          <p:cNvPicPr>
            <a:picLocks noChangeAspect="1"/>
          </p:cNvPicPr>
          <p:nvPr/>
        </p:nvPicPr>
        <p:blipFill>
          <a:blip r:embed="rId3"/>
          <a:stretch>
            <a:fillRect/>
          </a:stretch>
        </p:blipFill>
        <p:spPr>
          <a:xfrm>
            <a:off x="10513310" y="5723132"/>
            <a:ext cx="1462088" cy="1009046"/>
          </a:xfrm>
          <a:prstGeom prst="rect">
            <a:avLst/>
          </a:prstGeom>
        </p:spPr>
      </p:pic>
    </p:spTree>
    <p:extLst>
      <p:ext uri="{BB962C8B-B14F-4D97-AF65-F5344CB8AC3E}">
        <p14:creationId xmlns:p14="http://schemas.microsoft.com/office/powerpoint/2010/main" val="330120814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olive logo (2).png">
            <a:extLst>
              <a:ext uri="{FF2B5EF4-FFF2-40B4-BE49-F238E27FC236}">
                <a16:creationId xmlns:a16="http://schemas.microsoft.com/office/drawing/2014/main" xmlns="" id="{97132611-B30D-455D-BCB2-8304076C7677}"/>
              </a:ext>
            </a:extLst>
          </p:cNvPr>
          <p:cNvPicPr>
            <a:picLocks noChangeAspect="1"/>
          </p:cNvPicPr>
          <p:nvPr/>
        </p:nvPicPr>
        <p:blipFill>
          <a:blip r:embed="rId2"/>
          <a:stretch>
            <a:fillRect/>
          </a:stretch>
        </p:blipFill>
        <p:spPr>
          <a:xfrm>
            <a:off x="10513310" y="5723132"/>
            <a:ext cx="1462088" cy="1009046"/>
          </a:xfrm>
          <a:prstGeom prst="rect">
            <a:avLst/>
          </a:prstGeom>
        </p:spPr>
      </p:pic>
      <p:pic>
        <p:nvPicPr>
          <p:cNvPr id="4" name="Picture 4" descr="A picture containing text, monitor, painting, display&#10;&#10;Description automatically generated">
            <a:extLst>
              <a:ext uri="{FF2B5EF4-FFF2-40B4-BE49-F238E27FC236}">
                <a16:creationId xmlns:a16="http://schemas.microsoft.com/office/drawing/2014/main" xmlns="" id="{5CF43569-3D27-460F-9F7C-028CD689DDDC}"/>
              </a:ext>
            </a:extLst>
          </p:cNvPr>
          <p:cNvPicPr>
            <a:picLocks noChangeAspect="1"/>
          </p:cNvPicPr>
          <p:nvPr/>
        </p:nvPicPr>
        <p:blipFill>
          <a:blip r:embed="rId3"/>
          <a:stretch>
            <a:fillRect/>
          </a:stretch>
        </p:blipFill>
        <p:spPr>
          <a:xfrm>
            <a:off x="533400" y="1359520"/>
            <a:ext cx="4471639" cy="3358375"/>
          </a:xfrm>
          <a:prstGeom prst="rect">
            <a:avLst/>
          </a:prstGeom>
        </p:spPr>
      </p:pic>
      <p:pic>
        <p:nvPicPr>
          <p:cNvPr id="5" name="Picture 5" descr="A picture containing text&#10;&#10;Description automatically generated">
            <a:extLst>
              <a:ext uri="{FF2B5EF4-FFF2-40B4-BE49-F238E27FC236}">
                <a16:creationId xmlns:a16="http://schemas.microsoft.com/office/drawing/2014/main" xmlns="" id="{9F97DA8F-CB11-40E1-986F-A34D39714EE8}"/>
              </a:ext>
            </a:extLst>
          </p:cNvPr>
          <p:cNvPicPr>
            <a:picLocks noChangeAspect="1"/>
          </p:cNvPicPr>
          <p:nvPr/>
        </p:nvPicPr>
        <p:blipFill>
          <a:blip r:embed="rId4"/>
          <a:stretch>
            <a:fillRect/>
          </a:stretch>
        </p:blipFill>
        <p:spPr>
          <a:xfrm>
            <a:off x="4817327" y="755852"/>
            <a:ext cx="6794809" cy="2707172"/>
          </a:xfrm>
          <a:prstGeom prst="rect">
            <a:avLst/>
          </a:prstGeom>
        </p:spPr>
      </p:pic>
      <p:pic>
        <p:nvPicPr>
          <p:cNvPr id="6" name="Picture 6" descr="A picture containing text&#10;&#10;Description automatically generated">
            <a:extLst>
              <a:ext uri="{FF2B5EF4-FFF2-40B4-BE49-F238E27FC236}">
                <a16:creationId xmlns:a16="http://schemas.microsoft.com/office/drawing/2014/main" xmlns="" id="{A362CCC8-3EAA-4934-9485-B813D6DF425C}"/>
              </a:ext>
            </a:extLst>
          </p:cNvPr>
          <p:cNvPicPr>
            <a:picLocks noChangeAspect="1"/>
          </p:cNvPicPr>
          <p:nvPr/>
        </p:nvPicPr>
        <p:blipFill>
          <a:blip r:embed="rId5"/>
          <a:stretch>
            <a:fillRect/>
          </a:stretch>
        </p:blipFill>
        <p:spPr>
          <a:xfrm>
            <a:off x="4668643" y="3749104"/>
            <a:ext cx="4508809" cy="2463545"/>
          </a:xfrm>
          <a:prstGeom prst="rect">
            <a:avLst/>
          </a:prstGeom>
        </p:spPr>
      </p:pic>
      <p:sp>
        <p:nvSpPr>
          <p:cNvPr id="2" name="TextBox 1">
            <a:extLst>
              <a:ext uri="{FF2B5EF4-FFF2-40B4-BE49-F238E27FC236}">
                <a16:creationId xmlns:a16="http://schemas.microsoft.com/office/drawing/2014/main" xmlns="" id="{72CB96EE-9D08-4250-A7E0-5F81A862BB46}"/>
              </a:ext>
            </a:extLst>
          </p:cNvPr>
          <p:cNvSpPr txBox="1"/>
          <p:nvPr/>
        </p:nvSpPr>
        <p:spPr>
          <a:xfrm>
            <a:off x="995078" y="5190742"/>
            <a:ext cx="2940903" cy="865173"/>
          </a:xfrm>
          <a:prstGeom prst="rect">
            <a:avLst/>
          </a:prstGeom>
          <a:solidFill>
            <a:srgbClr val="C00000"/>
          </a:solidFill>
        </p:spPr>
        <p:txBody>
          <a:bodyPr wrap="square" lIns="91440" tIns="45720" rIns="91440" bIns="45720" anchor="t">
            <a:spAutoFit/>
          </a:bodyPr>
          <a:lstStyle/>
          <a:p>
            <a:pPr algn="ctr">
              <a:lnSpc>
                <a:spcPct val="107000"/>
              </a:lnSpc>
              <a:spcAft>
                <a:spcPts val="800"/>
              </a:spcAft>
            </a:pPr>
            <a:r>
              <a:rPr lang="en-GB" sz="2400" b="1" dirty="0">
                <a:latin typeface="Calibri"/>
                <a:ea typeface="Calibri" panose="020F0502020204030204" pitchFamily="34" charset="0"/>
                <a:cs typeface="Calibri"/>
              </a:rPr>
              <a:t>How do colours create mood?</a:t>
            </a:r>
            <a:endParaRPr lang="en-US" dirty="0"/>
          </a:p>
        </p:txBody>
      </p:sp>
    </p:spTree>
    <p:extLst>
      <p:ext uri="{BB962C8B-B14F-4D97-AF65-F5344CB8AC3E}">
        <p14:creationId xmlns:p14="http://schemas.microsoft.com/office/powerpoint/2010/main" val="2120076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wall, chain&#10;&#10;Description automatically generated">
            <a:extLst>
              <a:ext uri="{FF2B5EF4-FFF2-40B4-BE49-F238E27FC236}">
                <a16:creationId xmlns:a16="http://schemas.microsoft.com/office/drawing/2014/main" xmlns="" id="{642E64F7-3C9C-4329-8063-5879A1AC92B3}"/>
              </a:ext>
            </a:extLst>
          </p:cNvPr>
          <p:cNvPicPr>
            <a:picLocks noChangeAspect="1"/>
          </p:cNvPicPr>
          <p:nvPr/>
        </p:nvPicPr>
        <p:blipFill rotWithShape="1">
          <a:blip r:embed="rId2"/>
          <a:srcRect t="2609" r="-1" b="1463"/>
          <a:stretch/>
        </p:blipFill>
        <p:spPr>
          <a:xfrm>
            <a:off x="643467" y="643467"/>
            <a:ext cx="5372099" cy="5571066"/>
          </a:xfrm>
          <a:prstGeom prst="rect">
            <a:avLst/>
          </a:prstGeom>
        </p:spPr>
      </p:pic>
      <p:pic>
        <p:nvPicPr>
          <p:cNvPr id="3" name="Picture 3" descr="A picture containing indoor&#10;&#10;Description automatically generated">
            <a:extLst>
              <a:ext uri="{FF2B5EF4-FFF2-40B4-BE49-F238E27FC236}">
                <a16:creationId xmlns:a16="http://schemas.microsoft.com/office/drawing/2014/main" xmlns="" id="{3D54F0E7-BE59-49E9-ACDF-038E24D08AFF}"/>
              </a:ext>
            </a:extLst>
          </p:cNvPr>
          <p:cNvPicPr>
            <a:picLocks noChangeAspect="1"/>
          </p:cNvPicPr>
          <p:nvPr/>
        </p:nvPicPr>
        <p:blipFill rotWithShape="1">
          <a:blip r:embed="rId3"/>
          <a:srcRect t="2259" r="3" b="3"/>
          <a:stretch/>
        </p:blipFill>
        <p:spPr>
          <a:xfrm>
            <a:off x="6176432" y="643467"/>
            <a:ext cx="5372100" cy="5571066"/>
          </a:xfrm>
          <a:prstGeom prst="rect">
            <a:avLst/>
          </a:prstGeom>
        </p:spPr>
      </p:pic>
      <p:pic>
        <p:nvPicPr>
          <p:cNvPr id="12" name="Picture 4" descr="olive logo (2).png">
            <a:extLst>
              <a:ext uri="{FF2B5EF4-FFF2-40B4-BE49-F238E27FC236}">
                <a16:creationId xmlns:a16="http://schemas.microsoft.com/office/drawing/2014/main" xmlns="" id="{97132611-B30D-455D-BCB2-8304076C7677}"/>
              </a:ext>
            </a:extLst>
          </p:cNvPr>
          <p:cNvPicPr>
            <a:picLocks noChangeAspect="1"/>
          </p:cNvPicPr>
          <p:nvPr/>
        </p:nvPicPr>
        <p:blipFill>
          <a:blip r:embed="rId4"/>
          <a:stretch>
            <a:fillRect/>
          </a:stretch>
        </p:blipFill>
        <p:spPr>
          <a:xfrm>
            <a:off x="10513310" y="5723132"/>
            <a:ext cx="1462088" cy="1009046"/>
          </a:xfrm>
          <a:prstGeom prst="rect">
            <a:avLst/>
          </a:prstGeom>
        </p:spPr>
      </p:pic>
      <p:sp>
        <p:nvSpPr>
          <p:cNvPr id="4" name="TextBox 3">
            <a:extLst>
              <a:ext uri="{FF2B5EF4-FFF2-40B4-BE49-F238E27FC236}">
                <a16:creationId xmlns:a16="http://schemas.microsoft.com/office/drawing/2014/main" xmlns="" id="{C1084E88-9B92-4A3A-BED4-25E2D214D468}"/>
              </a:ext>
            </a:extLst>
          </p:cNvPr>
          <p:cNvSpPr txBox="1"/>
          <p:nvPr/>
        </p:nvSpPr>
        <p:spPr>
          <a:xfrm>
            <a:off x="3130684" y="6213426"/>
            <a:ext cx="5918718" cy="468077"/>
          </a:xfrm>
          <a:prstGeom prst="rect">
            <a:avLst/>
          </a:prstGeom>
          <a:solidFill>
            <a:srgbClr val="C00000"/>
          </a:solidFill>
        </p:spPr>
        <p:txBody>
          <a:bodyPr wrap="square" lIns="91440" tIns="45720" rIns="91440" bIns="45720" anchor="t">
            <a:spAutoFit/>
          </a:bodyPr>
          <a:lstStyle/>
          <a:p>
            <a:pPr algn="ctr">
              <a:lnSpc>
                <a:spcPct val="107000"/>
              </a:lnSpc>
              <a:spcAft>
                <a:spcPts val="800"/>
              </a:spcAft>
            </a:pPr>
            <a:r>
              <a:rPr lang="en-GB" sz="2400" b="1" dirty="0">
                <a:latin typeface="Calibri"/>
                <a:ea typeface="Calibri" panose="020F0502020204030204" pitchFamily="34" charset="0"/>
                <a:cs typeface="Calibri"/>
              </a:rPr>
              <a:t>Preparing for the festive season with KS3</a:t>
            </a:r>
            <a:endParaRPr lang="en-GB" sz="2400" b="1"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188540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35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0EBDE64C-AF78-4BE1-A2A3-2F0BED54B8E5}"/>
              </a:ext>
            </a:extLst>
          </p:cNvPr>
          <p:cNvPicPr>
            <a:picLocks noChangeAspect="1"/>
          </p:cNvPicPr>
          <p:nvPr/>
        </p:nvPicPr>
        <p:blipFill>
          <a:blip r:embed="rId2"/>
          <a:stretch>
            <a:fillRect/>
          </a:stretch>
        </p:blipFill>
        <p:spPr>
          <a:xfrm>
            <a:off x="6875886" y="643467"/>
            <a:ext cx="4220082" cy="5571066"/>
          </a:xfrm>
          <a:prstGeom prst="rect">
            <a:avLst/>
          </a:prstGeom>
        </p:spPr>
      </p:pic>
      <p:sp>
        <p:nvSpPr>
          <p:cNvPr id="14" name="Rectangle 13">
            <a:extLst>
              <a:ext uri="{FF2B5EF4-FFF2-40B4-BE49-F238E27FC236}">
                <a16:creationId xmlns:a16="http://schemas.microsoft.com/office/drawing/2014/main" xmlns=""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floor, bedroom&#10;&#10;Description automatically generated">
            <a:extLst>
              <a:ext uri="{FF2B5EF4-FFF2-40B4-BE49-F238E27FC236}">
                <a16:creationId xmlns:a16="http://schemas.microsoft.com/office/drawing/2014/main" xmlns="" id="{B916C203-ECC5-4EB0-BEEA-28673221BA99}"/>
              </a:ext>
            </a:extLst>
          </p:cNvPr>
          <p:cNvPicPr>
            <a:picLocks noChangeAspect="1"/>
          </p:cNvPicPr>
          <p:nvPr/>
        </p:nvPicPr>
        <p:blipFill>
          <a:blip r:embed="rId3"/>
          <a:stretch>
            <a:fillRect/>
          </a:stretch>
        </p:blipFill>
        <p:spPr>
          <a:xfrm>
            <a:off x="726948" y="643467"/>
            <a:ext cx="4958248" cy="5571066"/>
          </a:xfrm>
          <a:prstGeom prst="rect">
            <a:avLst/>
          </a:prstGeom>
        </p:spPr>
      </p:pic>
    </p:spTree>
    <p:extLst>
      <p:ext uri="{BB962C8B-B14F-4D97-AF65-F5344CB8AC3E}">
        <p14:creationId xmlns:p14="http://schemas.microsoft.com/office/powerpoint/2010/main" val="1285826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279F6DC3AD7B44BF128660CACF47D0" ma:contentTypeVersion="13" ma:contentTypeDescription="Create a new document." ma:contentTypeScope="" ma:versionID="99561db7e280ae448e7ef749b68c5d8c">
  <xsd:schema xmlns:xsd="http://www.w3.org/2001/XMLSchema" xmlns:xs="http://www.w3.org/2001/XMLSchema" xmlns:p="http://schemas.microsoft.com/office/2006/metadata/properties" xmlns:ns2="2fa14f4f-3e44-4f48-b72d-277add3110be" xmlns:ns3="47d380e1-1314-4677-80ce-cb4a33b0c5ff" targetNamespace="http://schemas.microsoft.com/office/2006/metadata/properties" ma:root="true" ma:fieldsID="c1a22c08e4501760b80876f03d839c4f" ns2:_="" ns3:_="">
    <xsd:import namespace="2fa14f4f-3e44-4f48-b72d-277add3110be"/>
    <xsd:import namespace="47d380e1-1314-4677-80ce-cb4a33b0c5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a14f4f-3e44-4f48-b72d-277add3110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d380e1-1314-4677-80ce-cb4a33b0c5f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6FBA6F-7EC2-425F-8BCA-45B8DBE4DF5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A21DEE7-ACF4-438B-A3C5-888B1D8FE7A7}">
  <ds:schemaRefs>
    <ds:schemaRef ds:uri="http://schemas.microsoft.com/sharepoint/v3/contenttype/forms"/>
  </ds:schemaRefs>
</ds:datastoreItem>
</file>

<file path=customXml/itemProps3.xml><?xml version="1.0" encoding="utf-8"?>
<ds:datastoreItem xmlns:ds="http://schemas.openxmlformats.org/officeDocument/2006/customXml" ds:itemID="{3BECBEB4-37FE-4C9D-A8AB-7DC926CCCF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a14f4f-3e44-4f48-b72d-277add3110be"/>
    <ds:schemaRef ds:uri="47d380e1-1314-4677-80ce-cb4a33b0c5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TotalTime>
  <Words>100</Words>
  <Application>Microsoft Macintosh PowerPoint</Application>
  <PresentationFormat>Custom</PresentationFormat>
  <Paragraphs>14</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Doamekpor</dc:creator>
  <cp:lastModifiedBy>Shahriar</cp:lastModifiedBy>
  <cp:revision>91</cp:revision>
  <dcterms:created xsi:type="dcterms:W3CDTF">2021-11-19T11:56:35Z</dcterms:created>
  <dcterms:modified xsi:type="dcterms:W3CDTF">2022-01-14T15:18:11Z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0x01010089279F6DC3AD7B44BF128660CACF47D0</vt:lpwstr>
  </property>
</Properties>
</file>